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zh-TW"/>
    </a:defPPr>
    <a:lvl1pPr marL="0" algn="l" defTabSz="3507643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22" algn="l" defTabSz="3507643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643" algn="l" defTabSz="3507643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464" algn="l" defTabSz="3507643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285" algn="l" defTabSz="3507643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107" algn="l" defTabSz="3507643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2928" algn="l" defTabSz="3507643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6750" algn="l" defTabSz="3507643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571" algn="l" defTabSz="3507643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36" y="-7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157-F66A-437C-B6ED-086BD129F51C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AFF2-4C29-446B-9F53-2F9EB3AD69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7797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157-F66A-437C-B6ED-086BD129F51C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AFF2-4C29-446B-9F53-2F9EB3AD69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421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157-F66A-437C-B6ED-086BD129F51C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AFF2-4C29-446B-9F53-2F9EB3AD69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6417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157-F66A-437C-B6ED-086BD129F51C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AFF2-4C29-446B-9F53-2F9EB3AD69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1091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157-F66A-437C-B6ED-086BD129F51C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AFF2-4C29-446B-9F53-2F9EB3AD69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964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157-F66A-437C-B6ED-086BD129F51C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AFF2-4C29-446B-9F53-2F9EB3AD69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226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157-F66A-437C-B6ED-086BD129F51C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AFF2-4C29-446B-9F53-2F9EB3AD69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7019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157-F66A-437C-B6ED-086BD129F51C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AFF2-4C29-446B-9F53-2F9EB3AD69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2989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157-F66A-437C-B6ED-086BD129F51C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AFF2-4C29-446B-9F53-2F9EB3AD69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515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157-F66A-437C-B6ED-086BD129F51C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AFF2-4C29-446B-9F53-2F9EB3AD69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760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157-F66A-437C-B6ED-086BD129F51C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DAFF2-4C29-446B-9F53-2F9EB3AD69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168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CC157-F66A-437C-B6ED-086BD129F51C}" type="datetimeFigureOut">
              <a:rPr lang="zh-TW" altLang="en-US" smtClean="0"/>
              <a:t>2024/11/6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DAFF2-4C29-446B-9F53-2F9EB3AD692D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60" y="-115172"/>
            <a:ext cx="30294274" cy="43102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46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文字方塊 159"/>
          <p:cNvSpPr txBox="1"/>
          <p:nvPr/>
        </p:nvSpPr>
        <p:spPr>
          <a:xfrm>
            <a:off x="1235075" y="3790950"/>
            <a:ext cx="4267200" cy="435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lIns="298314" tIns="149157" rIns="298314" bIns="149157">
            <a:spAutoFit/>
          </a:bodyPr>
          <a:lstStyle/>
          <a:p>
            <a:pPr defTabSz="4176394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400" spc="-130" dirty="0">
                <a:latin typeface="+mn-lt"/>
                <a:ea typeface="+mn-ea"/>
              </a:rPr>
              <a:t>Insert</a:t>
            </a:r>
            <a:r>
              <a:rPr kumimoji="0" lang="zh-TW" altLang="en-US" sz="4400" spc="-130" dirty="0">
                <a:latin typeface="+mn-lt"/>
                <a:ea typeface="+mn-ea"/>
              </a:rPr>
              <a:t> </a:t>
            </a:r>
            <a:r>
              <a:rPr kumimoji="0" lang="en-US" altLang="zh-TW" sz="4400" spc="-130" dirty="0">
                <a:latin typeface="+mn-lt"/>
                <a:ea typeface="+mn-ea"/>
              </a:rPr>
              <a:t>an</a:t>
            </a:r>
          </a:p>
          <a:p>
            <a:pPr defTabSz="4176394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400" u="sng" spc="-130" dirty="0">
                <a:latin typeface="+mn-lt"/>
                <a:ea typeface="+mn-ea"/>
              </a:rPr>
              <a:t>identifiable</a:t>
            </a:r>
          </a:p>
          <a:p>
            <a:pPr defTabSz="4176394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400" spc="-130" dirty="0">
                <a:latin typeface="+mn-lt"/>
                <a:ea typeface="+mn-ea"/>
              </a:rPr>
              <a:t>Photo of</a:t>
            </a:r>
          </a:p>
          <a:p>
            <a:pPr defTabSz="4176394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400" spc="-130" dirty="0">
                <a:latin typeface="+mn-lt"/>
                <a:ea typeface="+mn-ea"/>
              </a:rPr>
              <a:t>Each researcher</a:t>
            </a:r>
          </a:p>
        </p:txBody>
      </p:sp>
      <p:grpSp>
        <p:nvGrpSpPr>
          <p:cNvPr id="161" name="群組 2"/>
          <p:cNvGrpSpPr>
            <a:grpSpLocks/>
          </p:cNvGrpSpPr>
          <p:nvPr/>
        </p:nvGrpSpPr>
        <p:grpSpPr bwMode="auto">
          <a:xfrm>
            <a:off x="5069623" y="3822212"/>
            <a:ext cx="23765241" cy="4698714"/>
            <a:chOff x="5144292" y="3807186"/>
            <a:chExt cx="23766264" cy="4699000"/>
          </a:xfrm>
        </p:grpSpPr>
        <p:sp>
          <p:nvSpPr>
            <p:cNvPr id="162" name="標題版面配置區 1"/>
            <p:cNvSpPr txBox="1">
              <a:spLocks/>
            </p:cNvSpPr>
            <p:nvPr/>
          </p:nvSpPr>
          <p:spPr bwMode="auto">
            <a:xfrm>
              <a:off x="5144292" y="3807186"/>
              <a:ext cx="20000912" cy="469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17639" tIns="208820" rIns="417639" bIns="208820" anchor="ctr"/>
            <a:lstStyle>
              <a:lvl1pPr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defTabSz="4175125" eaLnBrk="0" fontAlgn="base" hangingPunct="0">
                <a:spcBef>
                  <a:spcPct val="0"/>
                </a:spcBef>
                <a:spcAft>
                  <a:spcPct val="0"/>
                </a:spcAft>
                <a:defRPr kumimoji="1" sz="8200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kumimoji="0" lang="zh-TW" altLang="en-US" sz="10700" b="1">
                  <a:solidFill>
                    <a:srgbClr val="0070C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專題題目（中文）</a:t>
              </a:r>
              <a:endParaRPr kumimoji="0" lang="en-US" altLang="zh-TW" sz="10700" b="1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 eaLnBrk="1" hangingPunct="1">
                <a:lnSpc>
                  <a:spcPct val="80000"/>
                </a:lnSpc>
              </a:pPr>
              <a:r>
                <a:rPr kumimoji="0" lang="en-US" altLang="zh-TW" sz="10700" b="1">
                  <a:solidFill>
                    <a:srgbClr val="0070C0"/>
                  </a:solidFill>
                  <a:latin typeface="Calibri" panose="020F0502020204030204" pitchFamily="34" charset="0"/>
                </a:rPr>
                <a:t> </a:t>
              </a:r>
              <a:r>
                <a:rPr kumimoji="0" lang="zh-TW" altLang="en-US" sz="8000" b="1">
                  <a:solidFill>
                    <a:srgbClr val="0070C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作者：王</a:t>
              </a:r>
              <a:r>
                <a:rPr kumimoji="0" lang="zh-TW" altLang="en-US" sz="8000" b="1">
                  <a:solidFill>
                    <a:srgbClr val="0070C0"/>
                  </a:solidFill>
                  <a:latin typeface="新細明體" panose="02020500000000000000" pitchFamily="18" charset="-120"/>
                </a:rPr>
                <a:t>〇〇</a:t>
              </a:r>
              <a:r>
                <a:rPr kumimoji="0" lang="zh-TW" altLang="en-US" sz="8000" b="1">
                  <a:solidFill>
                    <a:srgbClr val="0070C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、林</a:t>
              </a:r>
              <a:r>
                <a:rPr kumimoji="0" lang="zh-TW" altLang="en-US" sz="8000" b="1">
                  <a:solidFill>
                    <a:srgbClr val="0070C0"/>
                  </a:solidFill>
                  <a:latin typeface="新細明體" panose="02020500000000000000" pitchFamily="18" charset="-120"/>
                </a:rPr>
                <a:t>〇〇</a:t>
              </a:r>
              <a:endParaRPr kumimoji="0" lang="en-US" altLang="zh-TW" sz="8000" b="1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 eaLnBrk="1" hangingPunct="1">
                <a:lnSpc>
                  <a:spcPct val="80000"/>
                </a:lnSpc>
              </a:pPr>
              <a:r>
                <a:rPr kumimoji="0" lang="zh-TW" altLang="en-US" sz="8000" b="1">
                  <a:solidFill>
                    <a:srgbClr val="0070C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指導教授：陳</a:t>
              </a:r>
              <a:r>
                <a:rPr kumimoji="0" lang="zh-TW" altLang="en-US" sz="8000" b="1">
                  <a:solidFill>
                    <a:srgbClr val="0070C0"/>
                  </a:solidFill>
                  <a:latin typeface="新細明體" panose="02020500000000000000" pitchFamily="18" charset="-120"/>
                </a:rPr>
                <a:t>〇〇</a:t>
              </a:r>
              <a:endParaRPr kumimoji="0" lang="zh-TW" altLang="en-US" sz="6600" b="1">
                <a:solidFill>
                  <a:srgbClr val="0070C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3" name="Text Box 5"/>
            <p:cNvSpPr txBox="1">
              <a:spLocks noChangeArrowheads="1"/>
            </p:cNvSpPr>
            <p:nvPr/>
          </p:nvSpPr>
          <p:spPr bwMode="auto">
            <a:xfrm>
              <a:off x="25525860" y="5255073"/>
              <a:ext cx="3384696" cy="185480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01508" tIns="50754" rIns="101508" bIns="50754"/>
            <a:lstStyle/>
            <a:p>
              <a:pPr algn="ctr" defTabSz="4176713">
                <a:spcBef>
                  <a:spcPct val="50000"/>
                </a:spcBef>
                <a:defRPr/>
              </a:pPr>
              <a:r>
                <a:rPr lang="zh-TW" altLang="en-US" sz="96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第</a:t>
              </a:r>
              <a:r>
                <a:rPr lang="zh-TW" altLang="en-US" sz="9600" b="1" dirty="0">
                  <a:latin typeface="新細明體" panose="02020500000000000000" pitchFamily="18" charset="-120"/>
                  <a:ea typeface="新細明體" panose="02020500000000000000" pitchFamily="18" charset="-120"/>
                </a:rPr>
                <a:t>○</a:t>
              </a:r>
              <a:r>
                <a:rPr lang="zh-TW" altLang="en-US" sz="96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組</a:t>
              </a:r>
              <a:endParaRPr kumimoji="0" lang="en-US" altLang="zh-TW" sz="20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65" name="WordArt 22"/>
          <p:cNvSpPr>
            <a:spLocks noChangeArrowheads="1" noChangeShapeType="1" noTextEdit="1"/>
          </p:cNvSpPr>
          <p:nvPr/>
        </p:nvSpPr>
        <p:spPr bwMode="auto">
          <a:xfrm>
            <a:off x="14816138" y="9448800"/>
            <a:ext cx="657225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zh-TW" alt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新細明體" panose="02020500000000000000" pitchFamily="18" charset="-120"/>
            </a:endParaRPr>
          </a:p>
          <a:p>
            <a:pPr algn="ctr"/>
            <a:endParaRPr lang="zh-TW" alt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166" name="矩形 165"/>
          <p:cNvSpPr/>
          <p:nvPr/>
        </p:nvSpPr>
        <p:spPr>
          <a:xfrm>
            <a:off x="5599113" y="29397325"/>
            <a:ext cx="18434050" cy="2216150"/>
          </a:xfrm>
          <a:prstGeom prst="rect">
            <a:avLst/>
          </a:prstGeom>
          <a:solidFill>
            <a:srgbClr val="FFFF66"/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zh-TW" altLang="en-US" sz="13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檔案可至系網頁下載</a:t>
            </a:r>
            <a:r>
              <a:rPr lang="en-US" altLang="zh-TW" sz="13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!!</a:t>
            </a:r>
            <a:endParaRPr lang="zh-TW" altLang="en-US" sz="13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67" name="Text Box 4"/>
          <p:cNvSpPr txBox="1">
            <a:spLocks noChangeArrowheads="1"/>
          </p:cNvSpPr>
          <p:nvPr/>
        </p:nvSpPr>
        <p:spPr bwMode="auto">
          <a:xfrm>
            <a:off x="474663" y="10852150"/>
            <a:ext cx="29324300" cy="1077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08" tIns="50754" rIns="101508" bIns="50754"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17671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17671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17671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17671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TW" altLang="en-US" sz="7300" b="1" dirty="0">
                <a:solidFill>
                  <a:schemeClr val="accent2"/>
                </a:solidFill>
                <a:latin typeface="Arial Narrow" pitchFamily="34" charset="0"/>
              </a:rPr>
              <a:t>說明</a:t>
            </a:r>
            <a:r>
              <a:rPr lang="en-US" altLang="zh-TW" sz="7300" b="1" dirty="0">
                <a:solidFill>
                  <a:schemeClr val="accent2"/>
                </a:solidFill>
                <a:latin typeface="Arial Narrow" pitchFamily="34" charset="0"/>
              </a:rPr>
              <a:t>:</a:t>
            </a:r>
          </a:p>
          <a:p>
            <a:pPr marL="1143000" indent="-1143000" eaLnBrk="1" hangingPunct="1">
              <a:spcBef>
                <a:spcPct val="500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海報尺寸為</a:t>
            </a:r>
            <a:r>
              <a:rPr lang="en-US" altLang="zh-TW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A0</a:t>
            </a:r>
            <a:r>
              <a:rPr lang="zh-TW" altLang="en-US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直式（高</a:t>
            </a:r>
            <a:r>
              <a:rPr lang="en-US" altLang="zh-TW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118</a:t>
            </a:r>
            <a:r>
              <a:rPr lang="zh-TW" altLang="zh-TW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公分</a:t>
            </a:r>
            <a:r>
              <a:rPr lang="en-US" altLang="zh-TW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x</a:t>
            </a:r>
            <a:r>
              <a:rPr lang="zh-TW" altLang="en-US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寬</a:t>
            </a:r>
            <a:r>
              <a:rPr lang="en-US" altLang="zh-TW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84</a:t>
            </a:r>
            <a:r>
              <a:rPr lang="zh-TW" altLang="zh-TW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公分</a:t>
            </a:r>
            <a:r>
              <a:rPr lang="zh-TW" altLang="en-US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）。</a:t>
            </a:r>
            <a:endParaRPr lang="en-US" altLang="zh-TW" sz="7300" b="1" dirty="0">
              <a:solidFill>
                <a:srgbClr val="FF0000"/>
              </a:solidFill>
              <a:latin typeface="Arial Narrow" pitchFamily="34" charset="0"/>
              <a:ea typeface="MS PGothic" pitchFamily="34" charset="-128"/>
            </a:endParaRPr>
          </a:p>
          <a:p>
            <a:pPr marL="1143000" indent="-1143000" eaLnBrk="1" hangingPunct="1">
              <a:spcBef>
                <a:spcPct val="500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海報內容的編排方式不限，以容易閱讀且清楚展示為原則。</a:t>
            </a:r>
            <a:endParaRPr lang="en-US" altLang="zh-TW" sz="7300" b="1" dirty="0">
              <a:solidFill>
                <a:srgbClr val="FF0000"/>
              </a:solidFill>
              <a:latin typeface="Arial Narrow" pitchFamily="34" charset="0"/>
              <a:ea typeface="MS PGothic" pitchFamily="34" charset="-128"/>
            </a:endParaRPr>
          </a:p>
          <a:p>
            <a:pPr marL="1143000" indent="-1143000" eaLnBrk="1" hangingPunct="1">
              <a:spcBef>
                <a:spcPct val="500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海報內容最小字體建議為</a:t>
            </a:r>
            <a:r>
              <a:rPr lang="en-US" altLang="zh-TW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24 point </a:t>
            </a:r>
            <a:r>
              <a:rPr lang="zh-TW" altLang="en-US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（約</a:t>
            </a:r>
            <a:r>
              <a:rPr lang="en-US" altLang="zh-TW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0.9 cm</a:t>
            </a:r>
            <a:r>
              <a:rPr lang="zh-TW" altLang="en-US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高），標題建議為</a:t>
            </a:r>
            <a:r>
              <a:rPr lang="en-US" altLang="zh-TW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36 point</a:t>
            </a:r>
            <a:r>
              <a:rPr lang="zh-TW" altLang="en-US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（約</a:t>
            </a:r>
            <a:r>
              <a:rPr lang="en-US" altLang="zh-TW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1.2 cm</a:t>
            </a:r>
            <a:r>
              <a:rPr lang="zh-TW" altLang="en-US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高），以方便</a:t>
            </a:r>
            <a:r>
              <a:rPr lang="en-US" altLang="zh-TW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2</a:t>
            </a:r>
            <a:r>
              <a:rPr lang="zh-TW" altLang="en-US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公尺內的讀者能夠閱讀。</a:t>
            </a:r>
            <a:endParaRPr lang="en-US" altLang="zh-TW" sz="7300" b="1" dirty="0">
              <a:solidFill>
                <a:srgbClr val="FF0000"/>
              </a:solidFill>
              <a:latin typeface="Arial Narrow" pitchFamily="34" charset="0"/>
              <a:ea typeface="MS PGothic" pitchFamily="34" charset="-128"/>
            </a:endParaRPr>
          </a:p>
          <a:p>
            <a:pPr marL="1143000" indent="-1143000" eaLnBrk="1" hangingPunct="1">
              <a:spcBef>
                <a:spcPct val="500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sz="7300" b="1" dirty="0">
                <a:solidFill>
                  <a:srgbClr val="FF0000"/>
                </a:solidFill>
                <a:latin typeface="Arial Narrow" pitchFamily="34" charset="0"/>
                <a:ea typeface="MS PGothic" pitchFamily="34" charset="-128"/>
              </a:rPr>
              <a:t>海報最上端須註明「組別」、「題目」、「作者」及「指導教授」。</a:t>
            </a:r>
            <a:endParaRPr lang="en-US" altLang="zh-TW" sz="7300" b="1" dirty="0">
              <a:solidFill>
                <a:srgbClr val="FF0000"/>
              </a:solidFill>
              <a:latin typeface="Arial Narrow" pitchFamily="34" charset="0"/>
              <a:ea typeface="MS PGothic" pitchFamily="34" charset="-128"/>
            </a:endParaRPr>
          </a:p>
          <a:p>
            <a:pPr marL="1143000" indent="-1143000" eaLnBrk="1" hangingPunct="1">
              <a:spcBef>
                <a:spcPct val="500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sz="7300" b="1" dirty="0">
                <a:solidFill>
                  <a:srgbClr val="339966"/>
                </a:solidFill>
                <a:latin typeface="Arial Narrow" pitchFamily="34" charset="0"/>
              </a:rPr>
              <a:t>右上角為組別編號，左上角為專題學生照片。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C4B0EC7F-88B4-4302-B6C2-8752F75410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966" b="7632"/>
          <a:stretch/>
        </p:blipFill>
        <p:spPr>
          <a:xfrm>
            <a:off x="474663" y="1079500"/>
            <a:ext cx="2877561" cy="169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050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142</Words>
  <Application>Microsoft Office PowerPoint</Application>
  <PresentationFormat>自訂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微軟正黑體</vt:lpstr>
      <vt:lpstr>新細明體</vt:lpstr>
      <vt:lpstr>標楷體</vt:lpstr>
      <vt:lpstr>Arial</vt:lpstr>
      <vt:lpstr>Arial Narrow</vt:lpstr>
      <vt:lpstr>Calibri</vt:lpstr>
      <vt:lpstr>Calibri Light</vt:lpstr>
      <vt:lpstr>Wingdings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wanling</dc:creator>
  <cp:lastModifiedBy>User</cp:lastModifiedBy>
  <cp:revision>4</cp:revision>
  <dcterms:created xsi:type="dcterms:W3CDTF">2023-11-28T10:01:58Z</dcterms:created>
  <dcterms:modified xsi:type="dcterms:W3CDTF">2024-11-06T07:16:06Z</dcterms:modified>
</cp:coreProperties>
</file>